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oliniow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oliniow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1AC09A0-C4B1-46A6-B840-6EEFB250CDA9}" type="datetimeFigureOut">
              <a:rPr lang="pl-PL" smtClean="0"/>
              <a:t>2015-05-18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BF5AB3-B4F9-4BC2-9E27-5D5F0ACE260F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 Black" pitchFamily="34" charset="0"/>
              </a:rPr>
              <a:t>Styczna do okręgu</a:t>
            </a:r>
            <a:endParaRPr lang="pl-PL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608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109728" indent="0">
                  <a:buNone/>
                </a:pPr>
                <a:r>
                  <a:rPr lang="pl-PL" dirty="0" smtClean="0"/>
                  <a:t>Metoda czwarta: metoda </a:t>
                </a:r>
                <a:r>
                  <a:rPr lang="pl-PL" dirty="0" smtClean="0"/>
                  <a:t>podstawiania</a:t>
                </a:r>
                <a:endParaRPr lang="pl-PL" dirty="0" smtClean="0"/>
              </a:p>
              <a:p>
                <a:r>
                  <a:rPr lang="pl-PL" dirty="0" smtClean="0"/>
                  <a:t>Piszemy równanie okręgu w postaci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+</m:t>
                    </m:r>
                    <m:r>
                      <a:rPr lang="pl-PL" b="0" i="1" smtClean="0">
                        <a:latin typeface="Cambria Math"/>
                      </a:rPr>
                      <m:t>𝑎𝑥</m:t>
                    </m:r>
                    <m:r>
                      <a:rPr lang="pl-PL" b="0" i="1" smtClean="0">
                        <a:latin typeface="Cambria Math"/>
                      </a:rPr>
                      <m:t>+</m:t>
                    </m:r>
                    <m:r>
                      <a:rPr lang="pl-PL" b="0" i="1" smtClean="0">
                        <a:latin typeface="Cambria Math"/>
                      </a:rPr>
                      <m:t>𝑏𝑦</m:t>
                    </m:r>
                    <m:r>
                      <a:rPr lang="pl-PL" b="0" i="1" smtClean="0">
                        <a:latin typeface="Cambria Math"/>
                      </a:rPr>
                      <m:t>+</m:t>
                    </m:r>
                    <m:r>
                      <a:rPr lang="pl-PL" b="0" i="1" smtClean="0">
                        <a:latin typeface="Cambria Math"/>
                      </a:rPr>
                      <m:t>𝑐</m:t>
                    </m:r>
                    <m:r>
                      <a:rPr lang="pl-PL" b="0" i="1" smtClean="0">
                        <a:latin typeface="Cambria Math"/>
                      </a:rPr>
                      <m:t>=0.</m:t>
                    </m:r>
                  </m:oMath>
                </a14:m>
                <a:endParaRPr lang="pl-PL" b="0" dirty="0" smtClean="0"/>
              </a:p>
              <a:p>
                <a:r>
                  <a:rPr lang="pl-PL" dirty="0" smtClean="0"/>
                  <a:t>Punkt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𝑃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pl-PL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pl-PL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pl-PL" b="0" dirty="0" smtClean="0"/>
                  <a:t>należący do okręgu.</a:t>
                </a:r>
              </a:p>
              <a:p>
                <a:r>
                  <a:rPr lang="pl-PL" dirty="0" smtClean="0"/>
                  <a:t>Dokonujemy podstawienia: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pl-PL" b="0" i="1" smtClean="0">
                          <a:latin typeface="Cambria Math"/>
                        </a:rPr>
                        <m:t>𝑥</m:t>
                      </m:r>
                      <m:sSub>
                        <m:sSub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,</m:t>
                      </m:r>
                      <m:r>
                        <m:rPr>
                          <m:nor/>
                        </m:rPr>
                        <a:rPr lang="pl-PL" b="0" i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𝑦</m:t>
                      </m:r>
                      <m:sSub>
                        <m:sSubPr>
                          <m:ctrlPr>
                            <a:rPr lang="pl-PL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𝑦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pl-PL" b="0" dirty="0" smtClean="0">
                  <a:ea typeface="Cambria Math"/>
                </a:endParaRP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→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m:rPr>
                          <m:nor/>
                        </m:rPr>
                        <a:rPr lang="pl-PL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𝑦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→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𝑦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pl-PL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pl-PL" b="0" dirty="0" smtClean="0">
                  <a:ea typeface="Cambria Math"/>
                </a:endParaRPr>
              </a:p>
              <a:p>
                <a:r>
                  <a:rPr lang="pl-PL" dirty="0" smtClean="0"/>
                  <a:t>Równanie stycznej ma postać: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sSub>
                        <m:sSub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𝑦</m:t>
                      </m:r>
                      <m:sSub>
                        <m:sSub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𝑎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𝑏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𝑐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=0.</m:t>
                      </m:r>
                    </m:oMath>
                  </m:oMathPara>
                </a14:m>
                <a:endParaRPr lang="pl-PL" dirty="0" smtClean="0"/>
              </a:p>
              <a:p>
                <a:pPr marL="109728" indent="0">
                  <a:buNone/>
                </a:pPr>
                <a:endParaRPr lang="pl-PL" dirty="0"/>
              </a:p>
            </p:txBody>
          </p:sp>
        </mc:Choice>
        <mc:Fallback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887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Przypadek drugi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8656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09728" indent="0">
                  <a:buNone/>
                </a:pPr>
                <a:r>
                  <a:rPr lang="pl-PL" dirty="0" smtClean="0"/>
                  <a:t>Przykład 3</a:t>
                </a:r>
              </a:p>
              <a:p>
                <a:pPr marL="109728" indent="0">
                  <a:buNone/>
                </a:pPr>
                <a:r>
                  <a:rPr lang="pl-PL" dirty="0" smtClean="0"/>
                  <a:t>Wyznacz równanie stycznej do okręgu o równaniu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−2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b="0" i="1" smtClean="0">
                        <a:latin typeface="Cambria Math"/>
                      </a:rPr>
                      <m:t>−4</m:t>
                    </m:r>
                    <m:r>
                      <a:rPr lang="pl-PL" b="0" i="1" smtClean="0">
                        <a:latin typeface="Cambria Math"/>
                      </a:rPr>
                      <m:t>𝑦</m:t>
                    </m:r>
                    <m:r>
                      <a:rPr lang="pl-PL" b="0" i="1" smtClean="0">
                        <a:latin typeface="Cambria Math"/>
                      </a:rPr>
                      <m:t>−20=0</m:t>
                    </m:r>
                  </m:oMath>
                </a14:m>
                <a:r>
                  <a:rPr lang="pl-PL" dirty="0" smtClean="0"/>
                  <a:t> w punkcie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𝑃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4,6</m:t>
                        </m:r>
                      </m:e>
                    </m:d>
                  </m:oMath>
                </a14:m>
                <a:r>
                  <a:rPr lang="pl-PL" dirty="0" smtClean="0"/>
                  <a:t> tego okręgu.</a:t>
                </a:r>
              </a:p>
              <a:p>
                <a:pPr marL="109728" indent="0">
                  <a:buNone/>
                </a:pPr>
                <a:r>
                  <a:rPr lang="pl-PL" dirty="0" smtClean="0"/>
                  <a:t>Stosując równanie stycznej, otrzymujemy: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4</m:t>
                      </m:r>
                      <m:r>
                        <a:rPr lang="pl-PL" b="0" i="1" smtClean="0"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</a:rPr>
                        <m:t>+6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latin typeface="Cambria Math"/>
                        </a:rPr>
                        <m:t>−2∙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+4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−4∙</m:t>
                      </m:r>
                      <m:f>
                        <m:fPr>
                          <m:ctrlPr>
                            <a:rPr lang="pl-PL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𝑦</m:t>
                          </m:r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+6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−20=0→</m:t>
                      </m:r>
                    </m:oMath>
                  </m:oMathPara>
                </a14:m>
                <a:endParaRPr lang="pl-PL" b="0" dirty="0" smtClean="0">
                  <a:ea typeface="Cambria Math"/>
                </a:endParaRP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4</m:t>
                      </m:r>
                      <m:r>
                        <a:rPr lang="pl-PL" b="0" i="1" smtClean="0"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</a:rPr>
                        <m:t>+6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r>
                        <a:rPr lang="pl-PL" b="0" i="1" smtClean="0"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</a:rPr>
                        <m:t>−4−2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latin typeface="Cambria Math"/>
                        </a:rPr>
                        <m:t>−12−20=0→</m:t>
                      </m:r>
                    </m:oMath>
                  </m:oMathPara>
                </a14:m>
                <a:endParaRPr lang="pl-PL" dirty="0" smtClean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latin typeface="Cambria Math"/>
                        </a:rPr>
                        <m:t>3</m:t>
                      </m:r>
                      <m:r>
                        <a:rPr lang="pl-PL" b="0" i="1" smtClean="0"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</a:rPr>
                        <m:t>+4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latin typeface="Cambria Math"/>
                        </a:rPr>
                        <m:t>−36=0.</m:t>
                      </m:r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21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Przypadek drugi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0431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l-PL" dirty="0" smtClean="0"/>
              <a:t>Ilustracja graficzna</a:t>
            </a:r>
          </a:p>
          <a:p>
            <a:pPr marL="109728" indent="0">
              <a:buNone/>
            </a:pPr>
            <a:endParaRPr lang="pl-PL" dirty="0" smtClean="0"/>
          </a:p>
          <a:p>
            <a:pPr marL="109728" indent="0"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Przypadek drugi</a:t>
            </a: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88840"/>
            <a:ext cx="6496622" cy="406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756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pl-PL" dirty="0" smtClean="0"/>
                  <a:t>Dane są: punkt </a:t>
                </a:r>
                <a14:m>
                  <m:oMath xmlns:m="http://schemas.openxmlformats.org/officeDocument/2006/math"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𝑃</m:t>
                    </m:r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pl-PL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l-PL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pl-PL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pl-PL" dirty="0" smtClean="0"/>
                  <a:t>i okrąg o równaniu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pl-PL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𝑎𝑥</m:t>
                    </m:r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𝑏𝑦</m:t>
                    </m:r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𝑐</m:t>
                    </m:r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pl-PL" dirty="0" smtClean="0"/>
                  <a:t>.</a:t>
                </a:r>
              </a:p>
              <a:p>
                <a:pPr marL="0" indent="0">
                  <a:buNone/>
                </a:pPr>
                <a:r>
                  <a:rPr lang="pl-PL" sz="1600" dirty="0" smtClean="0"/>
                  <a:t>MOŻLIWE SĄ NASTĘPUJĄCE TRZY SYTUACJE:</a:t>
                </a:r>
              </a:p>
              <a:p>
                <a:pPr>
                  <a:buAutoNum type="arabicPeriod"/>
                </a:pPr>
                <a:r>
                  <a:rPr lang="pl-PL" sz="2000" dirty="0" smtClean="0"/>
                  <a:t>Punkt </a:t>
                </a:r>
                <a:r>
                  <a:rPr lang="pl-PL" sz="2000" i="1" dirty="0" smtClean="0"/>
                  <a:t>P</a:t>
                </a:r>
                <a:r>
                  <a:rPr lang="pl-PL" sz="2000" dirty="0" smtClean="0"/>
                  <a:t> jest punktem zewnętrznym okręgu;</a:t>
                </a:r>
              </a:p>
              <a:p>
                <a:pPr>
                  <a:buAutoNum type="arabicPeriod"/>
                </a:pPr>
                <a:r>
                  <a:rPr lang="pl-PL" sz="2000" dirty="0" smtClean="0"/>
                  <a:t>Punkt </a:t>
                </a:r>
                <a:r>
                  <a:rPr lang="pl-PL" sz="2000" i="1" dirty="0" smtClean="0"/>
                  <a:t>P</a:t>
                </a:r>
                <a:r>
                  <a:rPr lang="pl-PL" sz="2000" dirty="0" smtClean="0"/>
                  <a:t> leży na okręgu;</a:t>
                </a:r>
              </a:p>
              <a:p>
                <a:pPr>
                  <a:buAutoNum type="arabicPeriod"/>
                </a:pPr>
                <a:r>
                  <a:rPr lang="pl-PL" sz="2000" dirty="0" smtClean="0"/>
                  <a:t>Punkt </a:t>
                </a:r>
                <a:r>
                  <a:rPr lang="pl-PL" sz="2000" i="1" dirty="0" smtClean="0"/>
                  <a:t>P</a:t>
                </a:r>
                <a:r>
                  <a:rPr lang="pl-PL" sz="2000" dirty="0" smtClean="0"/>
                  <a:t> leży wewnątrz okręgu.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70" t="-94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147" y="4221088"/>
            <a:ext cx="535305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660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09728" indent="0">
                  <a:buNone/>
                </a:pPr>
                <a:r>
                  <a:rPr lang="pl-PL" dirty="0" smtClean="0"/>
                  <a:t>Metoda pierwsza: </a:t>
                </a:r>
                <a14:m>
                  <m:oMath xmlns:m="http://schemas.openxmlformats.org/officeDocument/2006/math">
                    <m:r>
                      <a:rPr lang="pl-PL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pl-PL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 =0</m:t>
                    </m:r>
                  </m:oMath>
                </a14:m>
                <a:endParaRPr lang="pl-PL" dirty="0" smtClean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r>
                  <a:rPr lang="pl-PL" sz="2000" dirty="0" smtClean="0"/>
                  <a:t>Piszemy równanie pęku prostych o wierzchołku P: </a:t>
                </a:r>
                <a14:m>
                  <m:oMath xmlns:m="http://schemas.openxmlformats.org/officeDocument/2006/math">
                    <m:r>
                      <a:rPr lang="pl-PL" sz="2000" b="0" i="1" smtClean="0">
                        <a:latin typeface="Cambria Math"/>
                      </a:rPr>
                      <m:t>𝑦</m:t>
                    </m:r>
                    <m:r>
                      <a:rPr lang="pl-PL" sz="20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pl-PL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sz="20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pl-PL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sz="2000" b="0" i="1" smtClean="0">
                        <a:latin typeface="Cambria Math"/>
                      </a:rPr>
                      <m:t>=</m:t>
                    </m:r>
                    <m:r>
                      <a:rPr lang="pl-PL" sz="20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pl-PL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sz="2000" b="0" i="1" smtClean="0">
                            <a:latin typeface="Cambria Math"/>
                          </a:rPr>
                          <m:t>𝑥</m:t>
                        </m:r>
                        <m:r>
                          <a:rPr lang="pl-PL" sz="20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0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sz="20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pl-PL" sz="2000" b="0" i="0" smtClean="0">
                        <a:latin typeface="Cambria Math"/>
                      </a:rPr>
                      <m:t>.</m:t>
                    </m:r>
                  </m:oMath>
                </a14:m>
                <a:endParaRPr lang="pl-PL" sz="2000" b="0" dirty="0" smtClean="0"/>
              </a:p>
              <a:p>
                <a:r>
                  <a:rPr lang="pl-PL" sz="2000" dirty="0" smtClean="0"/>
                  <a:t>Piszemy układ równań: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0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00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pl-PL" sz="2000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sz="20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pl-PL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000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0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pl-PL" sz="20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pl-PL" sz="2000" i="1">
                                  <a:latin typeface="Cambria Math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pl-PL" sz="20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pl-PL" sz="20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pl-PL" sz="2000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pl-PL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pl-PL" sz="20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e>
                              <m:sSup>
                                <m:sSupPr>
                                  <m:ctrlPr>
                                    <a:rPr lang="pl-PL" sz="200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l-PL" sz="20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pl-PL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pl-PL" sz="2000" b="0" i="1" smtClean="0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pl-PL" sz="2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l-PL" sz="20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pl-PL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pl-PL" sz="20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0" i="1" smtClean="0">
                                  <a:latin typeface="Cambria Math"/>
                                </a:rPr>
                                <m:t>𝑎𝑥</m:t>
                              </m:r>
                              <m:r>
                                <a:rPr lang="pl-PL" sz="20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0" i="1" smtClean="0">
                                  <a:latin typeface="Cambria Math"/>
                                </a:rPr>
                                <m:t>𝑏𝑦</m:t>
                              </m:r>
                              <m:r>
                                <a:rPr lang="pl-PL" sz="20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000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pl-PL" sz="2000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000" dirty="0" smtClean="0"/>
              </a:p>
              <a:p>
                <a:r>
                  <a:rPr lang="pl-PL" sz="2000" dirty="0" smtClean="0"/>
                  <a:t>Wyznaczamy </a:t>
                </a:r>
                <a:r>
                  <a:rPr lang="pl-PL" sz="2000" i="1" dirty="0" smtClean="0"/>
                  <a:t>y </a:t>
                </a:r>
                <a:r>
                  <a:rPr lang="pl-PL" sz="2000" dirty="0" smtClean="0"/>
                  <a:t>z równania pęku i podstawiamy do równania okręgu.</a:t>
                </a:r>
              </a:p>
              <a:p>
                <a:r>
                  <a:rPr lang="pl-PL" sz="2000" dirty="0" smtClean="0"/>
                  <a:t>Dla otrzymanego równania kwadratowego obliczamy wyróżnik i rozwiązujemy warunek </a:t>
                </a:r>
                <a14:m>
                  <m:oMath xmlns:m="http://schemas.openxmlformats.org/officeDocument/2006/math">
                    <m:r>
                      <a:rPr lang="pl-PL" sz="20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 =0.</m:t>
                    </m:r>
                  </m:oMath>
                </a14:m>
                <a:endParaRPr lang="pl-PL" sz="2000" dirty="0" smtClean="0"/>
              </a:p>
              <a:p>
                <a:r>
                  <a:rPr lang="pl-PL" sz="2000" dirty="0" smtClean="0"/>
                  <a:t>Po wyznaczeniu </a:t>
                </a:r>
                <a:r>
                  <a:rPr lang="pl-PL" sz="2000" i="1" dirty="0" smtClean="0"/>
                  <a:t>m</a:t>
                </a:r>
                <a:r>
                  <a:rPr lang="pl-PL" sz="2000" dirty="0" smtClean="0"/>
                  <a:t> piszemy równania (równanie) stycznych.</a:t>
                </a:r>
                <a:endParaRPr lang="pl-PL" sz="2000" dirty="0"/>
              </a:p>
              <a:p>
                <a:pPr marL="109728" indent="0">
                  <a:buNone/>
                </a:pPr>
                <a:r>
                  <a:rPr lang="pl-PL" sz="2000" dirty="0" smtClean="0"/>
                  <a:t> (Uwaga dotycząca prostej równoległej do osi </a:t>
                </a:r>
                <a:r>
                  <a:rPr lang="pl-PL" sz="2000" i="1" dirty="0" smtClean="0"/>
                  <a:t>y</a:t>
                </a:r>
                <a:r>
                  <a:rPr lang="pl-PL" sz="2000" dirty="0" smtClean="0"/>
                  <a:t>)</a:t>
                </a:r>
                <a:endParaRPr lang="pl-PL" sz="2000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94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Przypadek pierwszy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6354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09728" indent="0">
                  <a:buNone/>
                </a:pPr>
                <a:r>
                  <a:rPr lang="pl-PL" dirty="0" smtClean="0"/>
                  <a:t>Metoda druga: odległość proste – środek okręgu</a:t>
                </a:r>
              </a:p>
              <a:p>
                <a:pPr marL="109728" indent="0">
                  <a:buNone/>
                </a:pPr>
                <a:endParaRPr lang="pl-PL" dirty="0" smtClean="0"/>
              </a:p>
              <a:p>
                <a:r>
                  <a:rPr lang="pl-PL" sz="2000" dirty="0" smtClean="0"/>
                  <a:t>Wyznaczamy środek </a:t>
                </a:r>
                <a:r>
                  <a:rPr lang="pl-PL" sz="2000" i="1" dirty="0" smtClean="0"/>
                  <a:t>C</a:t>
                </a:r>
                <a:r>
                  <a:rPr lang="pl-PL" sz="2000" dirty="0" smtClean="0"/>
                  <a:t> i promień okręgu.</a:t>
                </a:r>
              </a:p>
              <a:p>
                <a:r>
                  <a:rPr lang="pl-PL" sz="2000" dirty="0" smtClean="0"/>
                  <a:t>Piszemy równanie pęku prostych w postaci ogólnej: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000" b="0" i="1" smtClean="0">
                          <a:latin typeface="Cambria Math"/>
                        </a:rPr>
                        <m:t>𝑚𝑥</m:t>
                      </m:r>
                      <m:r>
                        <a:rPr lang="pl-PL" sz="2000" b="0" i="1" smtClean="0">
                          <a:latin typeface="Cambria Math"/>
                        </a:rPr>
                        <m:t>−</m:t>
                      </m:r>
                      <m:r>
                        <a:rPr lang="pl-PL" sz="2000" b="0" i="1" smtClean="0">
                          <a:latin typeface="Cambria Math"/>
                        </a:rPr>
                        <m:t>𝑦</m:t>
                      </m:r>
                      <m:r>
                        <a:rPr lang="pl-PL" sz="2000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pl-PL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pl-PL" sz="2000" b="0" i="1" smtClean="0">
                          <a:latin typeface="Cambria Math"/>
                        </a:rPr>
                        <m:t>−</m:t>
                      </m:r>
                      <m:r>
                        <a:rPr lang="pl-PL" sz="2000" b="0" i="1" smtClean="0">
                          <a:latin typeface="Cambria Math"/>
                        </a:rPr>
                        <m:t>𝑚</m:t>
                      </m:r>
                      <m:sSub>
                        <m:sSubPr>
                          <m:ctrlPr>
                            <a:rPr lang="pl-PL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pl-PL" sz="2000" b="0" i="1" smtClean="0">
                          <a:latin typeface="Cambria Math"/>
                        </a:rPr>
                        <m:t>=0.</m:t>
                      </m:r>
                    </m:oMath>
                  </m:oMathPara>
                </a14:m>
                <a:endParaRPr lang="pl-PL" sz="2000" b="0" dirty="0" smtClean="0"/>
              </a:p>
              <a:p>
                <a:r>
                  <a:rPr lang="pl-PL" sz="2000" dirty="0" smtClean="0"/>
                  <a:t>Obliczamy odległość prostych od środka okręgu i przyrównujemy je do długości promienia.</a:t>
                </a:r>
              </a:p>
              <a:p>
                <a:r>
                  <a:rPr lang="pl-PL" sz="2000" dirty="0" smtClean="0"/>
                  <a:t>Wyznaczamy </a:t>
                </a:r>
                <a:r>
                  <a:rPr lang="pl-PL" sz="2000" i="1" dirty="0" smtClean="0"/>
                  <a:t>m</a:t>
                </a:r>
                <a:r>
                  <a:rPr lang="pl-PL" sz="2000" dirty="0" smtClean="0"/>
                  <a:t> i piszemy równania stycznych.</a:t>
                </a:r>
              </a:p>
              <a:p>
                <a:endParaRPr lang="pl-PL" sz="2000" dirty="0" smtClean="0"/>
              </a:p>
              <a:p>
                <a:endParaRPr lang="pl-PL" sz="2000" dirty="0" smtClean="0"/>
              </a:p>
            </p:txBody>
          </p:sp>
        </mc:Choice>
        <mc:Fallback xmlns=""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21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Przypadek pierwszy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4747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484784"/>
                <a:ext cx="8229600" cy="4525963"/>
              </a:xfrm>
            </p:spPr>
            <p:txBody>
              <a:bodyPr/>
              <a:lstStyle/>
              <a:p>
                <a:pPr marL="109728" indent="0">
                  <a:buNone/>
                </a:pPr>
                <a:r>
                  <a:rPr lang="pl-PL" dirty="0" smtClean="0"/>
                  <a:t>Przykład 1</a:t>
                </a:r>
              </a:p>
              <a:p>
                <a:pPr marL="109728" indent="0">
                  <a:buNone/>
                </a:pPr>
                <a:r>
                  <a:rPr lang="pl-PL" sz="2000" dirty="0" smtClean="0"/>
                  <a:t>Wyznaczyć styczne do okręgu z punktu </a:t>
                </a:r>
                <a14:m>
                  <m:oMath xmlns:m="http://schemas.openxmlformats.org/officeDocument/2006/math">
                    <m:r>
                      <a:rPr lang="pl-PL" sz="2000" b="0" i="1" smtClean="0">
                        <a:latin typeface="Cambria Math"/>
                      </a:rPr>
                      <m:t>𝑃</m:t>
                    </m:r>
                    <m:r>
                      <a:rPr lang="pl-PL" sz="20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0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l-PL" sz="2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l-PL" sz="2000" b="0" i="1" smtClean="0">
                                <a:latin typeface="Cambria Math"/>
                              </a:rPr>
                              <m:t>9</m:t>
                            </m:r>
                          </m:num>
                          <m:den>
                            <m:r>
                              <a:rPr lang="pl-PL" sz="20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  <m:r>
                          <a:rPr lang="pl-PL" sz="2000" b="0" i="1" smtClean="0">
                            <a:latin typeface="Cambria Math"/>
                          </a:rPr>
                          <m:t>,0</m:t>
                        </m:r>
                      </m:e>
                    </m:d>
                    <m:r>
                      <a:rPr lang="pl-PL" sz="20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pl-PL" sz="2000" dirty="0" smtClean="0"/>
                  <a:t>do okręgu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sz="2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2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pl-PL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sz="2000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2000" b="0" i="1" smtClean="0">
                        <a:latin typeface="Cambria Math"/>
                      </a:rPr>
                      <m:t>−2</m:t>
                    </m:r>
                    <m:r>
                      <a:rPr lang="pl-PL" sz="2000" b="0" i="1" smtClean="0">
                        <a:latin typeface="Cambria Math"/>
                      </a:rPr>
                      <m:t>𝑥</m:t>
                    </m:r>
                    <m:r>
                      <a:rPr lang="pl-PL" sz="2000" b="0" i="1" smtClean="0">
                        <a:latin typeface="Cambria Math"/>
                      </a:rPr>
                      <m:t>=0.</m:t>
                    </m:r>
                  </m:oMath>
                </a14:m>
                <a:endParaRPr lang="pl-PL" sz="2000" dirty="0" smtClean="0"/>
              </a:p>
              <a:p>
                <a:pPr marL="109728" indent="0">
                  <a:buNone/>
                </a:pPr>
                <a:endParaRPr lang="pl-PL" sz="2000" dirty="0" smtClean="0"/>
              </a:p>
              <a:p>
                <a:pP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pl-PL" sz="2000" b="0" i="1" smtClean="0">
                        <a:latin typeface="Cambria Math"/>
                      </a:rPr>
                      <m:t>𝐶</m:t>
                    </m:r>
                    <m:r>
                      <a:rPr lang="pl-PL" sz="20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sz="2000" b="0" i="1" smtClean="0">
                            <a:latin typeface="Cambria Math"/>
                          </a:rPr>
                          <m:t>1,0</m:t>
                        </m:r>
                      </m:e>
                    </m:d>
                    <m:r>
                      <a:rPr lang="pl-PL" sz="2000" b="0" i="1" smtClean="0">
                        <a:latin typeface="Cambria Math"/>
                      </a:rPr>
                      <m:t>,</m:t>
                    </m:r>
                    <m:r>
                      <m:rPr>
                        <m:nor/>
                      </m:rPr>
                      <a:rPr lang="pl-PL" sz="2000" b="0" i="0" smtClean="0">
                        <a:latin typeface="Cambria Math"/>
                      </a:rPr>
                      <m:t>   </m:t>
                    </m:r>
                    <m:r>
                      <a:rPr lang="pl-PL" sz="2000" b="0" i="1" smtClean="0">
                        <a:latin typeface="Cambria Math"/>
                      </a:rPr>
                      <m:t>𝑟</m:t>
                    </m:r>
                    <m:r>
                      <a:rPr lang="pl-PL" sz="2000" b="0" i="1" smtClean="0">
                        <a:latin typeface="Cambria Math"/>
                      </a:rPr>
                      <m:t>=1.</m:t>
                    </m:r>
                  </m:oMath>
                </a14:m>
                <a:endParaRPr lang="pl-PL" sz="2000" b="0" dirty="0" smtClean="0"/>
              </a:p>
              <a:p>
                <a:pP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pl-PL" sz="2000" b="0" i="1" smtClean="0">
                        <a:latin typeface="Cambria Math"/>
                      </a:rPr>
                      <m:t>𝑦</m:t>
                    </m:r>
                    <m:r>
                      <a:rPr lang="pl-PL" sz="2000" b="0" i="1" smtClean="0">
                        <a:latin typeface="Cambria Math"/>
                      </a:rPr>
                      <m:t>−0=</m:t>
                    </m:r>
                    <m:r>
                      <a:rPr lang="pl-PL" sz="20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pl-PL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sz="2000" b="0" i="1" smtClean="0">
                            <a:latin typeface="Cambria Math"/>
                          </a:rPr>
                          <m:t>𝑥</m:t>
                        </m:r>
                        <m:r>
                          <a:rPr lang="pl-PL" sz="20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pl-PL" sz="20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l-PL" sz="2000" b="0" i="1" smtClean="0">
                                <a:latin typeface="Cambria Math"/>
                              </a:rPr>
                              <m:t>9</m:t>
                            </m:r>
                          </m:num>
                          <m:den>
                            <m:r>
                              <a:rPr lang="pl-PL" sz="20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pl-PL" sz="2000" b="0" i="1" smtClean="0">
                        <a:latin typeface="Cambria Math"/>
                        <a:ea typeface="Cambria Math"/>
                      </a:rPr>
                      <m:t>→4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𝑚𝑥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−4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𝑦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−9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𝑚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=0.</m:t>
                    </m:r>
                  </m:oMath>
                </a14:m>
                <a:endParaRPr lang="pl-PL" sz="2000" b="0" dirty="0" smtClean="0">
                  <a:ea typeface="Cambria Math"/>
                </a:endParaRPr>
              </a:p>
              <a:p>
                <a:pP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𝑑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pl-PL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∙1−4∙0−9</m:t>
                            </m:r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16</m:t>
                            </m:r>
                            <m:sSup>
                              <m:sSupPr>
                                <m:ctrlPr>
                                  <a:rPr lang="pl-PL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pl-PL" sz="2000" b="0" i="1" smtClean="0"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pl-PL" sz="20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+16</m:t>
                            </m:r>
                          </m:e>
                        </m:rad>
                      </m:den>
                    </m:f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pl-PL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−5</m:t>
                            </m:r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16</m:t>
                            </m:r>
                            <m:sSup>
                              <m:sSupPr>
                                <m:ctrlPr>
                                  <a:rPr lang="pl-PL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pl-PL" sz="2000" b="0" i="1" smtClean="0"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pl-PL" sz="20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+16</m:t>
                            </m:r>
                          </m:e>
                        </m:rad>
                      </m:den>
                    </m:f>
                  </m:oMath>
                </a14:m>
                <a:r>
                  <a:rPr lang="pl-PL" sz="2000" b="0" dirty="0" smtClean="0">
                    <a:ea typeface="Cambria Math"/>
                  </a:rPr>
                  <a:t>.</a:t>
                </a:r>
              </a:p>
              <a:p>
                <a:pP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pl-PL" sz="20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pl-PL" sz="2000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pl-PL" sz="2000" i="1">
                                <a:latin typeface="Cambria Math"/>
                                <a:ea typeface="Cambria Math"/>
                              </a:rPr>
                              <m:t>−5</m:t>
                            </m:r>
                            <m:r>
                              <a:rPr lang="pl-PL" sz="20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pl-PL" sz="2000" i="1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pl-PL" sz="2000" i="1">
                                <a:latin typeface="Cambria Math"/>
                                <a:ea typeface="Cambria Math"/>
                              </a:rPr>
                              <m:t>16</m:t>
                            </m:r>
                            <m:sSup>
                              <m:sSupPr>
                                <m:ctrlPr>
                                  <a:rPr lang="pl-PL" sz="2000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pl-PL" sz="2000" i="1"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pl-PL" sz="2000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pl-PL" sz="2000" i="1">
                                <a:latin typeface="Cambria Math"/>
                                <a:ea typeface="Cambria Math"/>
                              </a:rPr>
                              <m:t>+16</m:t>
                            </m:r>
                          </m:e>
                        </m:rad>
                      </m:den>
                    </m:f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=1→</m:t>
                    </m:r>
                    <m:d>
                      <m:dPr>
                        <m:begChr m:val="|"/>
                        <m:endChr m:val="|"/>
                        <m:ctrlPr>
                          <a:rPr lang="pl-PL" sz="2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−5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</m:d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l-PL" sz="20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16</m:t>
                        </m:r>
                        <m:sSup>
                          <m:sSupPr>
                            <m:ctrlP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pl-PL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+16</m:t>
                        </m:r>
                      </m:e>
                    </m:rad>
                    <m:r>
                      <a:rPr lang="pl-PL" sz="2000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𝑚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=±</m:t>
                    </m:r>
                    <m:f>
                      <m:fPr>
                        <m:ctrlPr>
                          <a:rPr lang="pl-PL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r>
                      <a:rPr lang="pl-PL" sz="2000" b="0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pl-PL" sz="2000" b="0" dirty="0" smtClean="0">
                  <a:ea typeface="Cambria Math"/>
                </a:endParaRPr>
              </a:p>
              <a:p>
                <a:pP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pl-PL" sz="2000" b="0" i="1" smtClean="0">
                        <a:latin typeface="Cambria Math"/>
                        <a:ea typeface="Cambria Math"/>
                      </a:rPr>
                      <m:t>: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𝑦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pl-PL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−3,</m:t>
                    </m:r>
                    <m:r>
                      <m:rPr>
                        <m:nor/>
                      </m:rPr>
                      <a:rPr lang="pl-PL" sz="2000" b="0" i="0" smtClean="0">
                        <a:latin typeface="Cambria Math"/>
                        <a:ea typeface="Cambria Math"/>
                      </a:rPr>
                      <m:t>   </m:t>
                    </m:r>
                    <m:sSub>
                      <m:sSubPr>
                        <m:ctrlPr>
                          <a:rPr lang="pl-PL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pl-PL" sz="2000" b="0" i="1" smtClean="0">
                        <a:latin typeface="Cambria Math"/>
                        <a:ea typeface="Cambria Math"/>
                      </a:rPr>
                      <m:t>: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𝑦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pl-PL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r>
                      <a:rPr lang="pl-PL" sz="2000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pl-PL" sz="2000" b="0" i="1" smtClean="0">
                        <a:latin typeface="Cambria Math"/>
                        <a:ea typeface="Cambria Math"/>
                      </a:rPr>
                      <m:t>+3.</m:t>
                    </m:r>
                  </m:oMath>
                </a14:m>
                <a:endParaRPr lang="pl-PL" sz="2000" b="0" dirty="0" smtClean="0">
                  <a:ea typeface="Cambria Math"/>
                </a:endParaRPr>
              </a:p>
              <a:p>
                <a:pPr>
                  <a:buFont typeface="Arial" pitchFamily="34" charset="0"/>
                  <a:buChar char="•"/>
                </a:pPr>
                <a:endParaRPr lang="pl-PL" sz="2000" dirty="0"/>
              </a:p>
            </p:txBody>
          </p:sp>
        </mc:Choice>
        <mc:Fallback xmlns=""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484784"/>
                <a:ext cx="8229600" cy="4525963"/>
              </a:xfrm>
              <a:blipFill rotWithShape="1">
                <a:blip r:embed="rId2"/>
                <a:stretch>
                  <a:fillRect l="-74" t="-121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Przypadek pierwszy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5995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l-PL" dirty="0" smtClean="0"/>
              <a:t>Interpretacja graficzna</a:t>
            </a:r>
          </a:p>
          <a:p>
            <a:pPr marL="109728" indent="0"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Przypadek pierwszy</a:t>
            </a:r>
            <a:endParaRPr lang="pl-PL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6048672" cy="3780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429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09728" indent="0">
                  <a:buNone/>
                </a:pPr>
                <a:r>
                  <a:rPr lang="pl-PL" dirty="0" smtClean="0"/>
                  <a:t>Metoda trzecia: prosta styczna jest prostopadła do promienia</a:t>
                </a:r>
              </a:p>
              <a:p>
                <a:pPr marL="109728" indent="0">
                  <a:buNone/>
                </a:pPr>
                <a:endParaRPr lang="pl-PL" dirty="0" smtClean="0"/>
              </a:p>
              <a:p>
                <a:r>
                  <a:rPr lang="pl-PL" sz="2000" dirty="0" smtClean="0"/>
                  <a:t>Wyznaczamy środek </a:t>
                </a:r>
                <a:r>
                  <a:rPr lang="pl-PL" sz="2000" i="1" dirty="0" smtClean="0"/>
                  <a:t>C</a:t>
                </a:r>
                <a:r>
                  <a:rPr lang="pl-PL" sz="2000" dirty="0" smtClean="0"/>
                  <a:t> okręgu.</a:t>
                </a:r>
              </a:p>
              <a:p>
                <a:r>
                  <a:rPr lang="pl-PL" sz="2000" dirty="0" smtClean="0"/>
                  <a:t>Znajdujemy współczynnik kierunkowy</a:t>
                </a:r>
                <a:r>
                  <a:rPr lang="pl-PL" sz="2000" i="1" dirty="0" smtClean="0"/>
                  <a:t>m </a:t>
                </a:r>
                <a:r>
                  <a:rPr lang="pl-PL" sz="2000" dirty="0" smtClean="0"/>
                  <a:t>prostej </a:t>
                </a:r>
                <a:r>
                  <a:rPr lang="pl-PL" sz="2000" i="1" dirty="0" smtClean="0"/>
                  <a:t>r</a:t>
                </a:r>
                <a:r>
                  <a:rPr lang="pl-PL" sz="2000" dirty="0" smtClean="0"/>
                  <a:t> przechodzącej przez punkty </a:t>
                </a:r>
                <a:r>
                  <a:rPr lang="pl-PL" sz="2000" i="1" dirty="0" smtClean="0"/>
                  <a:t>P</a:t>
                </a:r>
                <a:r>
                  <a:rPr lang="pl-PL" sz="2000" dirty="0" smtClean="0"/>
                  <a:t> i </a:t>
                </a:r>
                <a:r>
                  <a:rPr lang="pl-PL" sz="2000" i="1" dirty="0" smtClean="0"/>
                  <a:t>C</a:t>
                </a:r>
                <a:r>
                  <a:rPr lang="pl-PL" sz="2000" dirty="0" smtClean="0"/>
                  <a:t>.</a:t>
                </a:r>
              </a:p>
              <a:p>
                <a:r>
                  <a:rPr lang="pl-PL" sz="2000" dirty="0" smtClean="0"/>
                  <a:t>Wyznaczamy współczynnik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sz="20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pl-PL" sz="20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pl-PL" sz="2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pl-PL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sz="2000" b="0" i="1" smtClean="0">
                            <a:latin typeface="Cambria Math"/>
                          </a:rPr>
                          <m:t>𝑚</m:t>
                        </m:r>
                      </m:den>
                    </m:f>
                  </m:oMath>
                </a14:m>
                <a:r>
                  <a:rPr lang="pl-PL" sz="2000" dirty="0" smtClean="0"/>
                  <a:t> prostej prostopadłej do </a:t>
                </a:r>
                <a:r>
                  <a:rPr lang="pl-PL" sz="2000" i="1" dirty="0" smtClean="0"/>
                  <a:t>r</a:t>
                </a:r>
                <a:r>
                  <a:rPr lang="pl-PL" sz="2000" dirty="0" smtClean="0"/>
                  <a:t>.</a:t>
                </a:r>
              </a:p>
              <a:p>
                <a:r>
                  <a:rPr lang="pl-PL" sz="2000" dirty="0" smtClean="0"/>
                  <a:t>Piszemy równanie stycznej:</a:t>
                </a: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sz="2000" b="0" i="1" smtClean="0">
                          <a:latin typeface="Cambria Math"/>
                        </a:rPr>
                        <m:t>𝑦</m:t>
                      </m:r>
                      <m:r>
                        <a:rPr lang="pl-PL" sz="20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pl-PL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l-PL" sz="20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pl-PL" sz="20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pl-PL" sz="2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2000" b="0" i="1" smtClean="0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pl-PL" sz="2000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pl-PL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sz="2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pl-PL" sz="20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pl-PL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l-PL" sz="2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pl-PL" sz="20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pl-PL" sz="2000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pl-PL" sz="2000" dirty="0" smtClean="0"/>
              </a:p>
              <a:p>
                <a:pPr marL="109728" indent="0">
                  <a:buNone/>
                </a:pPr>
                <a:endParaRPr lang="pl-PL" dirty="0"/>
              </a:p>
            </p:txBody>
          </p:sp>
        </mc:Choice>
        <mc:Fallback xmlns=""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213" r="-229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Przypadek drugi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9133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09728" indent="0">
                  <a:buNone/>
                </a:pPr>
                <a:r>
                  <a:rPr lang="pl-PL" dirty="0" smtClean="0"/>
                  <a:t>Przykład 2</a:t>
                </a:r>
              </a:p>
              <a:p>
                <a:pPr marL="109728" indent="0">
                  <a:buNone/>
                </a:pPr>
                <a:r>
                  <a:rPr lang="pl-PL" dirty="0" smtClean="0"/>
                  <a:t>Wyznaczyć równanie stycznej do okręgu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pl-PL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latin typeface="Cambria Math"/>
                      </a:rPr>
                      <m:t>−2</m:t>
                    </m:r>
                    <m:r>
                      <a:rPr lang="pl-PL" b="0" i="1" smtClean="0">
                        <a:latin typeface="Cambria Math"/>
                      </a:rPr>
                      <m:t>𝑥</m:t>
                    </m:r>
                    <m:r>
                      <a:rPr lang="pl-PL" b="0" i="1" smtClean="0">
                        <a:latin typeface="Cambria Math"/>
                      </a:rPr>
                      <m:t>−6</m:t>
                    </m:r>
                    <m:r>
                      <a:rPr lang="pl-PL" b="0" i="1" smtClean="0">
                        <a:latin typeface="Cambria Math"/>
                      </a:rPr>
                      <m:t>𝑦</m:t>
                    </m:r>
                    <m:r>
                      <a:rPr lang="pl-PL" b="0" i="1" smtClean="0">
                        <a:latin typeface="Cambria Math"/>
                      </a:rPr>
                      <m:t>−10=0</m:t>
                    </m:r>
                  </m:oMath>
                </a14:m>
                <a:r>
                  <a:rPr lang="pl-PL" dirty="0" smtClean="0"/>
                  <a:t> w punkcie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𝑃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5,5</m:t>
                        </m:r>
                      </m:e>
                    </m:d>
                  </m:oMath>
                </a14:m>
                <a:r>
                  <a:rPr lang="pl-PL" dirty="0" smtClean="0"/>
                  <a:t> tego okręgu.</a:t>
                </a:r>
              </a:p>
              <a:p>
                <a:pPr marL="109728" indent="0">
                  <a:buNone/>
                </a:pPr>
                <a:endParaRPr lang="pl-PL" dirty="0" smtClean="0"/>
              </a:p>
              <a:p>
                <a:pP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𝐶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1,3</m:t>
                        </m:r>
                      </m:e>
                    </m:d>
                    <m:r>
                      <a:rPr lang="pl-PL" b="0" i="1" smtClean="0">
                        <a:latin typeface="Cambria Math"/>
                      </a:rPr>
                      <m:t>.</m:t>
                    </m:r>
                  </m:oMath>
                </a14:m>
                <a:endParaRPr lang="pl-PL" b="0" dirty="0" smtClean="0"/>
              </a:p>
              <a:p>
                <a:pP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𝑚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𝑃</m:t>
                            </m:r>
                          </m:sub>
                        </m:sSub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𝑃</m:t>
                            </m:r>
                          </m:sub>
                        </m:sSub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𝐶</m:t>
                            </m:r>
                          </m:sub>
                        </m:sSub>
                      </m:den>
                    </m:f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5−3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5−1</m:t>
                        </m:r>
                      </m:den>
                    </m:f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pl-PL" b="0" i="1" smtClean="0">
                        <a:latin typeface="Cambria Math"/>
                      </a:rPr>
                      <m:t>.</m:t>
                    </m:r>
                  </m:oMath>
                </a14:m>
                <a:endParaRPr lang="pl-PL" dirty="0" smtClean="0"/>
              </a:p>
              <a:p>
                <a:pP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pl-PL" i="1" smtClean="0">
                            <a:latin typeface="Cambria Math"/>
                            <a:ea typeface="Cambria Math"/>
                          </a:rPr>
                          <m:t>⊥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pl-PL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𝑚</m:t>
                        </m:r>
                      </m:den>
                    </m:f>
                    <m:r>
                      <a:rPr lang="pl-PL" b="0" i="1" smtClean="0">
                        <a:latin typeface="Cambria Math"/>
                      </a:rPr>
                      <m:t>=−2.</m:t>
                    </m:r>
                  </m:oMath>
                </a14:m>
                <a:endParaRPr lang="pl-PL" b="0" dirty="0" smtClean="0"/>
              </a:p>
              <a:p>
                <a:pPr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𝑦</m:t>
                    </m:r>
                    <m:r>
                      <a:rPr lang="pl-PL" b="0" i="1" smtClean="0">
                        <a:latin typeface="Cambria Math"/>
                      </a:rPr>
                      <m:t>−5=−2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𝑥</m:t>
                        </m:r>
                        <m:r>
                          <a:rPr lang="pl-PL" b="0" i="1" smtClean="0">
                            <a:latin typeface="Cambria Math"/>
                          </a:rPr>
                          <m:t>−5</m:t>
                        </m:r>
                      </m:e>
                    </m:d>
                    <m:r>
                      <a:rPr lang="pl-PL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𝑦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=−2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pl-PL" b="0" i="1" smtClean="0">
                        <a:latin typeface="Cambria Math"/>
                        <a:ea typeface="Cambria Math"/>
                      </a:rPr>
                      <m:t>+15</m:t>
                    </m:r>
                  </m:oMath>
                </a14:m>
                <a:r>
                  <a:rPr lang="pl-PL" dirty="0" smtClean="0"/>
                  <a:t>.</a:t>
                </a:r>
                <a:endParaRPr lang="pl-PL" dirty="0"/>
              </a:p>
            </p:txBody>
          </p:sp>
        </mc:Choice>
        <mc:Fallback xmlns=""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213" b="-3100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Przypadek drugi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184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pl-PL" dirty="0" smtClean="0"/>
              <a:t>Interpretacja graficzna</a:t>
            </a:r>
          </a:p>
          <a:p>
            <a:pPr marL="109728" indent="0">
              <a:buNone/>
            </a:pPr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Przypadek drugi</a:t>
            </a:r>
            <a:endParaRPr lang="pl-PL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6480720" cy="405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369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</TotalTime>
  <Words>820</Words>
  <Application>Microsoft Office PowerPoint</Application>
  <PresentationFormat>Pokaz na ekranie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Hol</vt:lpstr>
      <vt:lpstr>Styczna do okręgu</vt:lpstr>
      <vt:lpstr>Prezentacja programu PowerPoint</vt:lpstr>
      <vt:lpstr>Przypadek pierwszy</vt:lpstr>
      <vt:lpstr>Przypadek pierwszy</vt:lpstr>
      <vt:lpstr>Przypadek pierwszy</vt:lpstr>
      <vt:lpstr>Przypadek pierwszy</vt:lpstr>
      <vt:lpstr>Przypadek drugi</vt:lpstr>
      <vt:lpstr>Przypadek drugi</vt:lpstr>
      <vt:lpstr>Przypadek drugi</vt:lpstr>
      <vt:lpstr>Przypadek drugi</vt:lpstr>
      <vt:lpstr>Przypadek drugi</vt:lpstr>
      <vt:lpstr>Przypadek drugi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Styczna do okręgu</dc:title>
  <dc:creator>Janusz</dc:creator>
  <cp:lastModifiedBy>Janusz</cp:lastModifiedBy>
  <cp:revision>18</cp:revision>
  <dcterms:created xsi:type="dcterms:W3CDTF">2015-04-21T06:50:37Z</dcterms:created>
  <dcterms:modified xsi:type="dcterms:W3CDTF">2015-05-18T06:00:20Z</dcterms:modified>
</cp:coreProperties>
</file>